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56" r:id="rId5"/>
    <p:sldId id="260" r:id="rId6"/>
    <p:sldId id="271" r:id="rId7"/>
    <p:sldId id="272" r:id="rId8"/>
    <p:sldId id="259" r:id="rId9"/>
    <p:sldId id="267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581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2FB8C-5142-4BD3-A28B-6E219298F5E3}" type="doc">
      <dgm:prSet loTypeId="urn:microsoft.com/office/officeart/2005/8/layout/chevron2" loCatId="list" qsTypeId="urn:microsoft.com/office/officeart/2005/8/quickstyle/simple1#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ACF9AD3-AF97-427E-BB25-10E23417A505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1</a:t>
          </a:r>
          <a:endParaRPr lang="ru-RU" sz="3200" dirty="0">
            <a:solidFill>
              <a:schemeClr val="tx1"/>
            </a:solidFill>
          </a:endParaRPr>
        </a:p>
      </dgm:t>
    </dgm:pt>
    <dgm:pt modelId="{2FFB0002-1422-4192-9B4F-F35DC43DE06B}" type="parTrans" cxnId="{F169895F-5DC7-4714-8549-1E8A0CC68238}">
      <dgm:prSet/>
      <dgm:spPr/>
      <dgm:t>
        <a:bodyPr/>
        <a:lstStyle/>
        <a:p>
          <a:endParaRPr lang="ru-RU"/>
        </a:p>
      </dgm:t>
    </dgm:pt>
    <dgm:pt modelId="{6EB27E5C-23F2-4E95-B229-0A8C49ECF709}" type="sibTrans" cxnId="{F169895F-5DC7-4714-8549-1E8A0CC68238}">
      <dgm:prSet/>
      <dgm:spPr/>
      <dgm:t>
        <a:bodyPr/>
        <a:lstStyle/>
        <a:p>
          <a:endParaRPr lang="ru-RU"/>
        </a:p>
      </dgm:t>
    </dgm:pt>
    <dgm:pt modelId="{17DDF693-51E6-439E-A2B2-D48AC815A8E5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>
              <a:solidFill>
                <a:srgbClr val="0000FF"/>
              </a:solidFill>
            </a:rPr>
            <a:t>Найди слово, с которым связано имя существительное.</a:t>
          </a:r>
          <a:endParaRPr lang="ru-RU" b="1" dirty="0">
            <a:solidFill>
              <a:srgbClr val="0000FF"/>
            </a:solidFill>
          </a:endParaRPr>
        </a:p>
      </dgm:t>
    </dgm:pt>
    <dgm:pt modelId="{17EF0689-3703-4194-AAF7-16D4CFEDD612}" type="parTrans" cxnId="{913EF898-C07C-4F28-8E52-57845492B1F6}">
      <dgm:prSet/>
      <dgm:spPr/>
      <dgm:t>
        <a:bodyPr/>
        <a:lstStyle/>
        <a:p>
          <a:endParaRPr lang="ru-RU"/>
        </a:p>
      </dgm:t>
    </dgm:pt>
    <dgm:pt modelId="{80830813-6FE6-4613-B46D-0721A151C5D1}" type="sibTrans" cxnId="{913EF898-C07C-4F28-8E52-57845492B1F6}">
      <dgm:prSet/>
      <dgm:spPr/>
      <dgm:t>
        <a:bodyPr/>
        <a:lstStyle/>
        <a:p>
          <a:endParaRPr lang="ru-RU"/>
        </a:p>
      </dgm:t>
    </dgm:pt>
    <dgm:pt modelId="{81B9A36B-17E3-45E2-BD7C-F1DC01E7A4CE}">
      <dgm:prSet phldrT="[Текст]" custT="1"/>
      <dgm:spPr/>
      <dgm:t>
        <a:bodyPr/>
        <a:lstStyle/>
        <a:p>
          <a:r>
            <a:rPr lang="ru-RU" sz="3600" dirty="0" smtClean="0"/>
            <a:t>2</a:t>
          </a:r>
          <a:endParaRPr lang="ru-RU" sz="3600" dirty="0"/>
        </a:p>
      </dgm:t>
    </dgm:pt>
    <dgm:pt modelId="{7BEC99A7-0E43-449E-B0EA-0C8BCE5E201C}" type="parTrans" cxnId="{FBE7BF90-EFB4-42ED-8B5F-0DF36419833D}">
      <dgm:prSet/>
      <dgm:spPr/>
      <dgm:t>
        <a:bodyPr/>
        <a:lstStyle/>
        <a:p>
          <a:endParaRPr lang="ru-RU"/>
        </a:p>
      </dgm:t>
    </dgm:pt>
    <dgm:pt modelId="{3C1280DC-1962-4830-808B-73B48030F606}" type="sibTrans" cxnId="{FBE7BF90-EFB4-42ED-8B5F-0DF36419833D}">
      <dgm:prSet/>
      <dgm:spPr/>
      <dgm:t>
        <a:bodyPr/>
        <a:lstStyle/>
        <a:p>
          <a:endParaRPr lang="ru-RU"/>
        </a:p>
      </dgm:t>
    </dgm:pt>
    <dgm:pt modelId="{763CE22B-A2FE-4DB7-9D23-F61F457ECAFA}">
      <dgm:prSet phldrT="[Текст]"/>
      <dgm:spPr/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Поставь от него вопрос.</a:t>
          </a:r>
          <a:endParaRPr lang="ru-RU" b="1" dirty="0">
            <a:solidFill>
              <a:srgbClr val="0000FF"/>
            </a:solidFill>
          </a:endParaRPr>
        </a:p>
      </dgm:t>
    </dgm:pt>
    <dgm:pt modelId="{5528E0E5-5EAC-45CC-8324-B2D9E9351497}" type="parTrans" cxnId="{E960EBDD-A7F4-4F09-BAD4-55314C422B85}">
      <dgm:prSet/>
      <dgm:spPr/>
      <dgm:t>
        <a:bodyPr/>
        <a:lstStyle/>
        <a:p>
          <a:endParaRPr lang="ru-RU"/>
        </a:p>
      </dgm:t>
    </dgm:pt>
    <dgm:pt modelId="{D79973EB-FDB4-4C3B-AC4E-BEF73242CB67}" type="sibTrans" cxnId="{E960EBDD-A7F4-4F09-BAD4-55314C422B85}">
      <dgm:prSet/>
      <dgm:spPr/>
      <dgm:t>
        <a:bodyPr/>
        <a:lstStyle/>
        <a:p>
          <a:endParaRPr lang="ru-RU"/>
        </a:p>
      </dgm:t>
    </dgm:pt>
    <dgm:pt modelId="{9DDF61B6-AA72-487D-81C2-5B4642DAC10E}">
      <dgm:prSet phldrT="[Текст]" custT="1"/>
      <dgm:spPr/>
      <dgm:t>
        <a:bodyPr/>
        <a:lstStyle/>
        <a:p>
          <a:r>
            <a:rPr lang="ru-RU" sz="3600" dirty="0" smtClean="0"/>
            <a:t>3</a:t>
          </a:r>
          <a:endParaRPr lang="ru-RU" sz="3600" dirty="0"/>
        </a:p>
      </dgm:t>
    </dgm:pt>
    <dgm:pt modelId="{081953EE-9604-4336-92F5-C5186D477085}" type="parTrans" cxnId="{68177016-B53C-4611-8B46-AC22DEBBC919}">
      <dgm:prSet/>
      <dgm:spPr/>
      <dgm:t>
        <a:bodyPr/>
        <a:lstStyle/>
        <a:p>
          <a:endParaRPr lang="ru-RU"/>
        </a:p>
      </dgm:t>
    </dgm:pt>
    <dgm:pt modelId="{E4719D2B-E4C5-4B4F-ACFD-B76D662147A5}" type="sibTrans" cxnId="{68177016-B53C-4611-8B46-AC22DEBBC919}">
      <dgm:prSet/>
      <dgm:spPr/>
      <dgm:t>
        <a:bodyPr/>
        <a:lstStyle/>
        <a:p>
          <a:endParaRPr lang="ru-RU"/>
        </a:p>
      </dgm:t>
    </dgm:pt>
    <dgm:pt modelId="{815E93E4-5E28-42A7-B260-6F9A4E593971}">
      <dgm:prSet phldrT="[Текст]"/>
      <dgm:spPr/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По вопросу (и по предлогу) определи падеж.</a:t>
          </a:r>
          <a:endParaRPr lang="ru-RU" b="1" dirty="0">
            <a:solidFill>
              <a:srgbClr val="0000FF"/>
            </a:solidFill>
          </a:endParaRPr>
        </a:p>
      </dgm:t>
    </dgm:pt>
    <dgm:pt modelId="{170372DB-88F9-40AD-A6A1-0E6548455071}" type="parTrans" cxnId="{E20CD86A-1C22-4430-98A1-CD1FE994FDB2}">
      <dgm:prSet/>
      <dgm:spPr/>
      <dgm:t>
        <a:bodyPr/>
        <a:lstStyle/>
        <a:p>
          <a:endParaRPr lang="ru-RU"/>
        </a:p>
      </dgm:t>
    </dgm:pt>
    <dgm:pt modelId="{D925EC9E-8266-4838-8161-D67910EEAEF9}" type="sibTrans" cxnId="{E20CD86A-1C22-4430-98A1-CD1FE994FDB2}">
      <dgm:prSet/>
      <dgm:spPr/>
      <dgm:t>
        <a:bodyPr/>
        <a:lstStyle/>
        <a:p>
          <a:endParaRPr lang="ru-RU"/>
        </a:p>
      </dgm:t>
    </dgm:pt>
    <dgm:pt modelId="{B0EE3B63-86FB-4C88-B16E-4863F2EAA884}" type="pres">
      <dgm:prSet presAssocID="{3632FB8C-5142-4BD3-A28B-6E219298F5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A4CBDE-DA9F-4D59-9D4F-69A6B1E68D4C}" type="pres">
      <dgm:prSet presAssocID="{5ACF9AD3-AF97-427E-BB25-10E23417A505}" presName="composite" presStyleCnt="0"/>
      <dgm:spPr/>
      <dgm:t>
        <a:bodyPr/>
        <a:lstStyle/>
        <a:p>
          <a:endParaRPr lang="ru-RU"/>
        </a:p>
      </dgm:t>
    </dgm:pt>
    <dgm:pt modelId="{4D50DEC5-DECE-4019-B50B-181845D54CBC}" type="pres">
      <dgm:prSet presAssocID="{5ACF9AD3-AF97-427E-BB25-10E23417A5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306B-F966-4CB9-BD47-248F49E91A01}" type="pres">
      <dgm:prSet presAssocID="{5ACF9AD3-AF97-427E-BB25-10E23417A505}" presName="descendantText" presStyleLbl="alignAcc1" presStyleIdx="0" presStyleCnt="3" custScaleX="93093" custLinFactNeighborX="-3369" custLinFactNeighborY="-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2DC99-1D5E-426E-A1BB-FB1ED3A35491}" type="pres">
      <dgm:prSet presAssocID="{6EB27E5C-23F2-4E95-B229-0A8C49ECF709}" presName="sp" presStyleCnt="0"/>
      <dgm:spPr/>
      <dgm:t>
        <a:bodyPr/>
        <a:lstStyle/>
        <a:p>
          <a:endParaRPr lang="ru-RU"/>
        </a:p>
      </dgm:t>
    </dgm:pt>
    <dgm:pt modelId="{276862EF-5B2A-490B-9231-4D0A6B35466C}" type="pres">
      <dgm:prSet presAssocID="{81B9A36B-17E3-45E2-BD7C-F1DC01E7A4CE}" presName="composite" presStyleCnt="0"/>
      <dgm:spPr/>
      <dgm:t>
        <a:bodyPr/>
        <a:lstStyle/>
        <a:p>
          <a:endParaRPr lang="ru-RU"/>
        </a:p>
      </dgm:t>
    </dgm:pt>
    <dgm:pt modelId="{98B68A5B-DA87-4363-9F04-52B60B413342}" type="pres">
      <dgm:prSet presAssocID="{81B9A36B-17E3-45E2-BD7C-F1DC01E7A4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68021-98A5-423C-9A2D-A65F829A5841}" type="pres">
      <dgm:prSet presAssocID="{81B9A36B-17E3-45E2-BD7C-F1DC01E7A4CE}" presName="descendantText" presStyleLbl="alignAcc1" presStyleIdx="1" presStyleCnt="3" custScaleX="92343" custLinFactNeighborX="-3369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36A65-8FEB-4B12-8CBA-36C385A9BFF1}" type="pres">
      <dgm:prSet presAssocID="{3C1280DC-1962-4830-808B-73B48030F606}" presName="sp" presStyleCnt="0"/>
      <dgm:spPr/>
      <dgm:t>
        <a:bodyPr/>
        <a:lstStyle/>
        <a:p>
          <a:endParaRPr lang="ru-RU"/>
        </a:p>
      </dgm:t>
    </dgm:pt>
    <dgm:pt modelId="{1072693E-C6B7-4DFE-BE0F-5AF79204E631}" type="pres">
      <dgm:prSet presAssocID="{9DDF61B6-AA72-487D-81C2-5B4642DAC10E}" presName="composite" presStyleCnt="0"/>
      <dgm:spPr/>
      <dgm:t>
        <a:bodyPr/>
        <a:lstStyle/>
        <a:p>
          <a:endParaRPr lang="ru-RU"/>
        </a:p>
      </dgm:t>
    </dgm:pt>
    <dgm:pt modelId="{B6905390-D757-4294-B889-85CC2F36DF96}" type="pres">
      <dgm:prSet presAssocID="{9DDF61B6-AA72-487D-81C2-5B4642DAC1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0610E-01EA-4149-8C4F-F5180236785E}" type="pres">
      <dgm:prSet presAssocID="{9DDF61B6-AA72-487D-81C2-5B4642DAC10E}" presName="descendantText" presStyleLbl="alignAcc1" presStyleIdx="2" presStyleCnt="3" custScaleX="87868" custLinFactNeighborX="-5601" custLinFactNeighborY="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9C4A9-1253-4E52-A373-58AE5F56AD6B}" type="presOf" srcId="{3632FB8C-5142-4BD3-A28B-6E219298F5E3}" destId="{B0EE3B63-86FB-4C88-B16E-4863F2EAA884}" srcOrd="0" destOrd="0" presId="urn:microsoft.com/office/officeart/2005/8/layout/chevron2"/>
    <dgm:cxn modelId="{68177016-B53C-4611-8B46-AC22DEBBC919}" srcId="{3632FB8C-5142-4BD3-A28B-6E219298F5E3}" destId="{9DDF61B6-AA72-487D-81C2-5B4642DAC10E}" srcOrd="2" destOrd="0" parTransId="{081953EE-9604-4336-92F5-C5186D477085}" sibTransId="{E4719D2B-E4C5-4B4F-ACFD-B76D662147A5}"/>
    <dgm:cxn modelId="{FBE7BF90-EFB4-42ED-8B5F-0DF36419833D}" srcId="{3632FB8C-5142-4BD3-A28B-6E219298F5E3}" destId="{81B9A36B-17E3-45E2-BD7C-F1DC01E7A4CE}" srcOrd="1" destOrd="0" parTransId="{7BEC99A7-0E43-449E-B0EA-0C8BCE5E201C}" sibTransId="{3C1280DC-1962-4830-808B-73B48030F606}"/>
    <dgm:cxn modelId="{BB626197-C2F9-4E4A-87D5-A6380954E60F}" type="presOf" srcId="{81B9A36B-17E3-45E2-BD7C-F1DC01E7A4CE}" destId="{98B68A5B-DA87-4363-9F04-52B60B413342}" srcOrd="0" destOrd="0" presId="urn:microsoft.com/office/officeart/2005/8/layout/chevron2"/>
    <dgm:cxn modelId="{5CF806F7-8771-4FA2-AF03-020ACA9D2846}" type="presOf" srcId="{763CE22B-A2FE-4DB7-9D23-F61F457ECAFA}" destId="{04D68021-98A5-423C-9A2D-A65F829A5841}" srcOrd="0" destOrd="0" presId="urn:microsoft.com/office/officeart/2005/8/layout/chevron2"/>
    <dgm:cxn modelId="{D2A2CD82-9C23-4EEE-BD44-FF5E8E7E269E}" type="presOf" srcId="{815E93E4-5E28-42A7-B260-6F9A4E593971}" destId="{0490610E-01EA-4149-8C4F-F5180236785E}" srcOrd="0" destOrd="0" presId="urn:microsoft.com/office/officeart/2005/8/layout/chevron2"/>
    <dgm:cxn modelId="{E20CD86A-1C22-4430-98A1-CD1FE994FDB2}" srcId="{9DDF61B6-AA72-487D-81C2-5B4642DAC10E}" destId="{815E93E4-5E28-42A7-B260-6F9A4E593971}" srcOrd="0" destOrd="0" parTransId="{170372DB-88F9-40AD-A6A1-0E6548455071}" sibTransId="{D925EC9E-8266-4838-8161-D67910EEAEF9}"/>
    <dgm:cxn modelId="{57CE6D71-EAC9-469A-84EE-6671F9D27895}" type="presOf" srcId="{5ACF9AD3-AF97-427E-BB25-10E23417A505}" destId="{4D50DEC5-DECE-4019-B50B-181845D54CBC}" srcOrd="0" destOrd="0" presId="urn:microsoft.com/office/officeart/2005/8/layout/chevron2"/>
    <dgm:cxn modelId="{25151642-A889-420E-B3E8-449E44699A2A}" type="presOf" srcId="{17DDF693-51E6-439E-A2B2-D48AC815A8E5}" destId="{70F2306B-F966-4CB9-BD47-248F49E91A01}" srcOrd="0" destOrd="0" presId="urn:microsoft.com/office/officeart/2005/8/layout/chevron2"/>
    <dgm:cxn modelId="{E33E428D-7E46-46CA-A4DD-55991725BB20}" type="presOf" srcId="{9DDF61B6-AA72-487D-81C2-5B4642DAC10E}" destId="{B6905390-D757-4294-B889-85CC2F36DF96}" srcOrd="0" destOrd="0" presId="urn:microsoft.com/office/officeart/2005/8/layout/chevron2"/>
    <dgm:cxn modelId="{F169895F-5DC7-4714-8549-1E8A0CC68238}" srcId="{3632FB8C-5142-4BD3-A28B-6E219298F5E3}" destId="{5ACF9AD3-AF97-427E-BB25-10E23417A505}" srcOrd="0" destOrd="0" parTransId="{2FFB0002-1422-4192-9B4F-F35DC43DE06B}" sibTransId="{6EB27E5C-23F2-4E95-B229-0A8C49ECF709}"/>
    <dgm:cxn modelId="{E960EBDD-A7F4-4F09-BAD4-55314C422B85}" srcId="{81B9A36B-17E3-45E2-BD7C-F1DC01E7A4CE}" destId="{763CE22B-A2FE-4DB7-9D23-F61F457ECAFA}" srcOrd="0" destOrd="0" parTransId="{5528E0E5-5EAC-45CC-8324-B2D9E9351497}" sibTransId="{D79973EB-FDB4-4C3B-AC4E-BEF73242CB67}"/>
    <dgm:cxn modelId="{913EF898-C07C-4F28-8E52-57845492B1F6}" srcId="{5ACF9AD3-AF97-427E-BB25-10E23417A505}" destId="{17DDF693-51E6-439E-A2B2-D48AC815A8E5}" srcOrd="0" destOrd="0" parTransId="{17EF0689-3703-4194-AAF7-16D4CFEDD612}" sibTransId="{80830813-6FE6-4613-B46D-0721A151C5D1}"/>
    <dgm:cxn modelId="{301A1BC4-248A-410E-9E74-02858BE6721D}" type="presParOf" srcId="{B0EE3B63-86FB-4C88-B16E-4863F2EAA884}" destId="{65A4CBDE-DA9F-4D59-9D4F-69A6B1E68D4C}" srcOrd="0" destOrd="0" presId="urn:microsoft.com/office/officeart/2005/8/layout/chevron2"/>
    <dgm:cxn modelId="{1AB9F051-5E6C-4740-9BBA-D65B695F5DE7}" type="presParOf" srcId="{65A4CBDE-DA9F-4D59-9D4F-69A6B1E68D4C}" destId="{4D50DEC5-DECE-4019-B50B-181845D54CBC}" srcOrd="0" destOrd="0" presId="urn:microsoft.com/office/officeart/2005/8/layout/chevron2"/>
    <dgm:cxn modelId="{0BDBCA08-8039-4A8A-B264-25F871F7A516}" type="presParOf" srcId="{65A4CBDE-DA9F-4D59-9D4F-69A6B1E68D4C}" destId="{70F2306B-F966-4CB9-BD47-248F49E91A01}" srcOrd="1" destOrd="0" presId="urn:microsoft.com/office/officeart/2005/8/layout/chevron2"/>
    <dgm:cxn modelId="{E7218447-9326-42DD-91D3-4410E78D04C5}" type="presParOf" srcId="{B0EE3B63-86FB-4C88-B16E-4863F2EAA884}" destId="{4B22DC99-1D5E-426E-A1BB-FB1ED3A35491}" srcOrd="1" destOrd="0" presId="urn:microsoft.com/office/officeart/2005/8/layout/chevron2"/>
    <dgm:cxn modelId="{6FEA71ED-3B53-47B1-9B01-35D1B015F907}" type="presParOf" srcId="{B0EE3B63-86FB-4C88-B16E-4863F2EAA884}" destId="{276862EF-5B2A-490B-9231-4D0A6B35466C}" srcOrd="2" destOrd="0" presId="urn:microsoft.com/office/officeart/2005/8/layout/chevron2"/>
    <dgm:cxn modelId="{A39550A4-4E47-4F20-A296-7C166A6EC1B0}" type="presParOf" srcId="{276862EF-5B2A-490B-9231-4D0A6B35466C}" destId="{98B68A5B-DA87-4363-9F04-52B60B413342}" srcOrd="0" destOrd="0" presId="urn:microsoft.com/office/officeart/2005/8/layout/chevron2"/>
    <dgm:cxn modelId="{132C1E9F-F51A-42E5-9E29-D9870B0F0DC5}" type="presParOf" srcId="{276862EF-5B2A-490B-9231-4D0A6B35466C}" destId="{04D68021-98A5-423C-9A2D-A65F829A5841}" srcOrd="1" destOrd="0" presId="urn:microsoft.com/office/officeart/2005/8/layout/chevron2"/>
    <dgm:cxn modelId="{A914AA33-911F-4A69-99B3-DDDB04AEF9A6}" type="presParOf" srcId="{B0EE3B63-86FB-4C88-B16E-4863F2EAA884}" destId="{16936A65-8FEB-4B12-8CBA-36C385A9BFF1}" srcOrd="3" destOrd="0" presId="urn:microsoft.com/office/officeart/2005/8/layout/chevron2"/>
    <dgm:cxn modelId="{A8BBF529-49DE-41A3-B68A-8E1753273235}" type="presParOf" srcId="{B0EE3B63-86FB-4C88-B16E-4863F2EAA884}" destId="{1072693E-C6B7-4DFE-BE0F-5AF79204E631}" srcOrd="4" destOrd="0" presId="urn:microsoft.com/office/officeart/2005/8/layout/chevron2"/>
    <dgm:cxn modelId="{89C7B38A-F2A7-4D40-A92A-FA6C49BE78C4}" type="presParOf" srcId="{1072693E-C6B7-4DFE-BE0F-5AF79204E631}" destId="{B6905390-D757-4294-B889-85CC2F36DF96}" srcOrd="0" destOrd="0" presId="urn:microsoft.com/office/officeart/2005/8/layout/chevron2"/>
    <dgm:cxn modelId="{91C666B7-8029-42AD-B3F1-E06C07431D30}" type="presParOf" srcId="{1072693E-C6B7-4DFE-BE0F-5AF79204E631}" destId="{0490610E-01EA-4149-8C4F-F518023678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0DEC5-DECE-4019-B50B-181845D54CBC}">
      <dsp:nvSpPr>
        <dsp:cNvPr id="0" name=""/>
        <dsp:cNvSpPr/>
      </dsp:nvSpPr>
      <dsp:spPr>
        <a:xfrm rot="5400000">
          <a:off x="-71955" y="203205"/>
          <a:ext cx="1338910" cy="9372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1</a:t>
          </a:r>
          <a:endParaRPr lang="ru-RU" sz="3200" kern="1200" dirty="0">
            <a:solidFill>
              <a:schemeClr val="tx1"/>
            </a:solidFill>
          </a:endParaRPr>
        </a:p>
      </dsp:txBody>
      <dsp:txXfrm rot="-5400000">
        <a:off x="128882" y="470988"/>
        <a:ext cx="937237" cy="401673"/>
      </dsp:txXfrm>
    </dsp:sp>
    <dsp:sp modelId="{70F2306B-F966-4CB9-BD47-248F49E91A01}">
      <dsp:nvSpPr>
        <dsp:cNvPr id="0" name=""/>
        <dsp:cNvSpPr/>
      </dsp:nvSpPr>
      <dsp:spPr>
        <a:xfrm rot="5400000">
          <a:off x="4111194" y="-3038769"/>
          <a:ext cx="870749" cy="694828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 </a:t>
          </a:r>
          <a:r>
            <a:rPr lang="ru-RU" sz="2600" b="1" kern="1200" dirty="0" smtClean="0">
              <a:solidFill>
                <a:srgbClr val="0000FF"/>
              </a:solidFill>
            </a:rPr>
            <a:t>Найди слово, с которым связано имя существительное.</a:t>
          </a:r>
          <a:endParaRPr lang="ru-RU" sz="2600" b="1" kern="1200" dirty="0">
            <a:solidFill>
              <a:srgbClr val="0000FF"/>
            </a:solidFill>
          </a:endParaRPr>
        </a:p>
      </dsp:txBody>
      <dsp:txXfrm rot="-5400000">
        <a:off x="1072425" y="42506"/>
        <a:ext cx="6905781" cy="785737"/>
      </dsp:txXfrm>
    </dsp:sp>
    <dsp:sp modelId="{98B68A5B-DA87-4363-9F04-52B60B413342}">
      <dsp:nvSpPr>
        <dsp:cNvPr id="0" name=""/>
        <dsp:cNvSpPr/>
      </dsp:nvSpPr>
      <dsp:spPr>
        <a:xfrm rot="5400000">
          <a:off x="-71955" y="1344306"/>
          <a:ext cx="1338910" cy="9372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</a:t>
          </a:r>
          <a:endParaRPr lang="ru-RU" sz="3600" kern="1200" dirty="0"/>
        </a:p>
      </dsp:txBody>
      <dsp:txXfrm rot="-5400000">
        <a:off x="128882" y="1612089"/>
        <a:ext cx="937237" cy="401673"/>
      </dsp:txXfrm>
    </dsp:sp>
    <dsp:sp modelId="{04D68021-98A5-423C-9A2D-A65F829A5841}">
      <dsp:nvSpPr>
        <dsp:cNvPr id="0" name=""/>
        <dsp:cNvSpPr/>
      </dsp:nvSpPr>
      <dsp:spPr>
        <a:xfrm rot="5400000">
          <a:off x="4111423" y="-1868008"/>
          <a:ext cx="870291" cy="68923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00FF"/>
              </a:solidFill>
            </a:rPr>
            <a:t>Поставь от него вопрос.</a:t>
          </a:r>
          <a:endParaRPr lang="ru-RU" sz="2600" b="1" kern="1200" dirty="0">
            <a:solidFill>
              <a:srgbClr val="0000FF"/>
            </a:solidFill>
          </a:endParaRPr>
        </a:p>
      </dsp:txBody>
      <dsp:txXfrm rot="-5400000">
        <a:off x="1100415" y="1185484"/>
        <a:ext cx="6849824" cy="785323"/>
      </dsp:txXfrm>
    </dsp:sp>
    <dsp:sp modelId="{B6905390-D757-4294-B889-85CC2F36DF96}">
      <dsp:nvSpPr>
        <dsp:cNvPr id="0" name=""/>
        <dsp:cNvSpPr/>
      </dsp:nvSpPr>
      <dsp:spPr>
        <a:xfrm rot="5400000">
          <a:off x="-71955" y="2485407"/>
          <a:ext cx="1338910" cy="9372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</a:t>
          </a:r>
          <a:endParaRPr lang="ru-RU" sz="3600" kern="1200" dirty="0"/>
        </a:p>
      </dsp:txBody>
      <dsp:txXfrm rot="-5400000">
        <a:off x="128882" y="2753190"/>
        <a:ext cx="937237" cy="401673"/>
      </dsp:txXfrm>
    </dsp:sp>
    <dsp:sp modelId="{0490610E-01EA-4149-8C4F-F5180236785E}">
      <dsp:nvSpPr>
        <dsp:cNvPr id="0" name=""/>
        <dsp:cNvSpPr/>
      </dsp:nvSpPr>
      <dsp:spPr>
        <a:xfrm rot="5400000">
          <a:off x="3908433" y="-450540"/>
          <a:ext cx="870291" cy="648627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00FF"/>
              </a:solidFill>
            </a:rPr>
            <a:t>По вопросу (и по предлогу) определи падеж.</a:t>
          </a:r>
          <a:endParaRPr lang="ru-RU" sz="2600" b="1" kern="1200" dirty="0">
            <a:solidFill>
              <a:srgbClr val="0000FF"/>
            </a:solidFill>
          </a:endParaRPr>
        </a:p>
      </dsp:txBody>
      <dsp:txXfrm rot="-5400000">
        <a:off x="1100444" y="2399933"/>
        <a:ext cx="6443786" cy="785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2E6510-5F0A-4BA3-892E-65699E9E20CB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C51D05-B5C3-4760-B02F-93426180A8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227" cy="6842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40" y="1295280"/>
            <a:ext cx="9105359" cy="2565767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2060"/>
                </a:solidFill>
              </a:rPr>
              <a:t>6 февраля</a:t>
            </a:r>
            <a:br>
              <a:rPr lang="ru-RU" sz="8800" dirty="0" smtClean="0">
                <a:solidFill>
                  <a:srgbClr val="002060"/>
                </a:solidFill>
              </a:rPr>
            </a:br>
            <a:r>
              <a:rPr lang="ru-RU" sz="8800" dirty="0" smtClean="0">
                <a:solidFill>
                  <a:srgbClr val="002060"/>
                </a:solidFill>
              </a:rPr>
              <a:t>Классная работа</a:t>
            </a:r>
            <a:endParaRPr lang="ru-RU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52" y="-99392"/>
            <a:ext cx="9138696" cy="6840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996" y="27492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3800" dirty="0" smtClean="0"/>
              <a:t/>
            </a:r>
            <a:br>
              <a:rPr lang="ru-RU" sz="13800" dirty="0" smtClean="0"/>
            </a:br>
            <a:r>
              <a:rPr lang="ru-RU" sz="13800" dirty="0"/>
              <a:t/>
            </a:r>
            <a:br>
              <a:rPr lang="ru-RU" sz="13800" dirty="0"/>
            </a:br>
            <a:r>
              <a:rPr lang="ru-RU" sz="13800" dirty="0" smtClean="0"/>
              <a:t/>
            </a:r>
            <a:br>
              <a:rPr lang="ru-RU" sz="13800" dirty="0" smtClean="0"/>
            </a:br>
            <a:r>
              <a:rPr lang="ru-RU" sz="13800" dirty="0"/>
              <a:t/>
            </a:r>
            <a:br>
              <a:rPr lang="ru-RU" sz="13800" dirty="0"/>
            </a:br>
            <a:r>
              <a:rPr lang="ru-RU" sz="13800" dirty="0" smtClean="0"/>
              <a:t/>
            </a:r>
            <a:br>
              <a:rPr lang="ru-RU" sz="13800" dirty="0" smtClean="0"/>
            </a:br>
            <a:r>
              <a:rPr lang="ru-RU" sz="13800" dirty="0" smtClean="0"/>
              <a:t/>
            </a:r>
            <a:br>
              <a:rPr lang="ru-RU" sz="13800" dirty="0" smtClean="0"/>
            </a:br>
            <a:r>
              <a:rPr lang="ru-RU" sz="13800" dirty="0"/>
              <a:t/>
            </a:r>
            <a:br>
              <a:rPr lang="ru-RU" sz="13800" dirty="0"/>
            </a:br>
            <a:r>
              <a:rPr lang="ru-RU" sz="9600" dirty="0" smtClean="0"/>
              <a:t>Спасибо </a:t>
            </a:r>
            <a:br>
              <a:rPr lang="ru-RU" sz="9600" dirty="0" smtClean="0"/>
            </a:br>
            <a:r>
              <a:rPr lang="ru-RU" sz="9600" dirty="0" smtClean="0"/>
              <a:t>за урок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7408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8847"/>
            <a:ext cx="9138696" cy="68403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64096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К А Т О М Н А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9600" dirty="0" smtClean="0"/>
              <a:t>КО́МН</a:t>
            </a:r>
            <a:r>
              <a:rPr lang="ru-RU" sz="9600" u="sng" dirty="0" smtClean="0">
                <a:solidFill>
                  <a:srgbClr val="00B050"/>
                </a:solidFill>
              </a:rPr>
              <a:t>А</a:t>
            </a:r>
            <a:r>
              <a:rPr lang="ru-RU" sz="9600" dirty="0" smtClean="0"/>
              <a:t>ТА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2532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8847"/>
            <a:ext cx="9138696" cy="6840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4869161"/>
            <a:ext cx="864096" cy="5180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52648" y="4127528"/>
            <a:ext cx="504056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00620" y="3284984"/>
            <a:ext cx="504056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442507"/>
            <a:ext cx="504056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78497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000" dirty="0" smtClean="0"/>
              <a:t>Парта, парты, парте, партой</a:t>
            </a:r>
          </a:p>
          <a:p>
            <a:pPr marL="0" indent="0">
              <a:buNone/>
            </a:pPr>
            <a:endParaRPr lang="ru-RU" sz="4600" dirty="0" smtClean="0"/>
          </a:p>
          <a:p>
            <a:pPr marL="0" indent="0">
              <a:buNone/>
            </a:pPr>
            <a:r>
              <a:rPr lang="ru-RU" sz="4600" dirty="0" smtClean="0"/>
              <a:t>(что?) парта</a:t>
            </a:r>
          </a:p>
          <a:p>
            <a:pPr marL="0" indent="0">
              <a:buNone/>
            </a:pPr>
            <a:r>
              <a:rPr lang="ru-RU" sz="4600" dirty="0" smtClean="0"/>
              <a:t>(чего?) парты</a:t>
            </a:r>
          </a:p>
          <a:p>
            <a:pPr marL="0" indent="0">
              <a:buNone/>
            </a:pPr>
            <a:r>
              <a:rPr lang="ru-RU" sz="4600" dirty="0" smtClean="0"/>
              <a:t> (чему?) парте</a:t>
            </a:r>
          </a:p>
          <a:p>
            <a:pPr marL="0" indent="0">
              <a:buNone/>
            </a:pPr>
            <a:r>
              <a:rPr lang="ru-RU" sz="4600" dirty="0" smtClean="0"/>
              <a:t>(чем?) партой</a:t>
            </a:r>
          </a:p>
        </p:txBody>
      </p:sp>
    </p:spTree>
    <p:extLst>
      <p:ext uri="{BB962C8B-B14F-4D97-AF65-F5344CB8AC3E}">
        <p14:creationId xmlns:p14="http://schemas.microsoft.com/office/powerpoint/2010/main" val="36926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8847"/>
            <a:ext cx="9138696" cy="6840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643182"/>
            <a:ext cx="7358114" cy="321471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Падежи имён существительных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8847"/>
            <a:ext cx="9138696" cy="6840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847"/>
            <a:ext cx="7772400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712968" cy="321471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Научиться определять падеж имён существительных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8847"/>
            <a:ext cx="9138696" cy="68403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48264" y="4725144"/>
            <a:ext cx="504056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69410" y="3861048"/>
            <a:ext cx="802990" cy="5040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140968"/>
            <a:ext cx="504056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2276872"/>
            <a:ext cx="504056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484784"/>
            <a:ext cx="504056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64096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/>
              <a:t>Упр. 64, с. 36.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3891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Хвоя (чего?) сосны</a:t>
            </a:r>
          </a:p>
          <a:p>
            <a:r>
              <a:rPr lang="ru-RU" sz="4400" dirty="0" smtClean="0"/>
              <a:t>Прилетел (к чему?) к сосне</a:t>
            </a:r>
          </a:p>
          <a:p>
            <a:r>
              <a:rPr lang="ru-RU" sz="4400" dirty="0" smtClean="0"/>
              <a:t>Села (на что?) на сосну</a:t>
            </a:r>
          </a:p>
          <a:p>
            <a:r>
              <a:rPr lang="ru-RU" sz="4400" dirty="0" smtClean="0"/>
              <a:t>Растут (под чем?) под сосной</a:t>
            </a:r>
          </a:p>
          <a:p>
            <a:r>
              <a:rPr lang="ru-RU" sz="4400" dirty="0" smtClean="0"/>
              <a:t>Играли (на чём?) на сосне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801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8847"/>
            <a:ext cx="9138696" cy="68403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2473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7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пошли названия </a:t>
            </a:r>
            <a:r>
              <a:rPr lang="ru-RU" sz="7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падежей</a:t>
            </a: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6300" dirty="0"/>
              <a:t>Он ещё не родился, а уже думали, какое дать ему имя, и решили на­звать — </a:t>
            </a:r>
            <a:r>
              <a:rPr lang="ru-RU" sz="6300" b="1" dirty="0" err="1" smtClean="0"/>
              <a:t>Именительный</a:t>
            </a:r>
            <a:r>
              <a:rPr lang="ru-RU" sz="6300" dirty="0" err="1" smtClean="0"/>
              <a:t>.Родился</a:t>
            </a:r>
            <a:r>
              <a:rPr lang="ru-RU" sz="6300" dirty="0" smtClean="0"/>
              <a:t> </a:t>
            </a:r>
            <a:r>
              <a:rPr lang="ru-RU" sz="6300" dirty="0"/>
              <a:t>— стал </a:t>
            </a:r>
            <a:r>
              <a:rPr lang="ru-RU" sz="6300" b="1" dirty="0"/>
              <a:t>Родительный</a:t>
            </a:r>
            <a:r>
              <a:rPr lang="ru-RU" sz="6300" dirty="0"/>
              <a:t>. Это имя ему тоже подходило. Он был малышом, ему всё давали, и он стал </a:t>
            </a:r>
            <a:r>
              <a:rPr lang="ru-RU" sz="6300" b="1" dirty="0"/>
              <a:t>Дательным</a:t>
            </a:r>
            <a:r>
              <a:rPr lang="ru-RU" sz="6300" dirty="0"/>
              <a:t>. Но он был и большим озорником, за всяческие проделки его винили, и он стал </a:t>
            </a:r>
            <a:r>
              <a:rPr lang="ru-RU" sz="6300" b="1" dirty="0" err="1" smtClean="0"/>
              <a:t>Винительным</a:t>
            </a:r>
            <a:r>
              <a:rPr lang="ru-RU" sz="6300" dirty="0" err="1" smtClean="0"/>
              <a:t>.Потом</a:t>
            </a:r>
            <a:r>
              <a:rPr lang="ru-RU" sz="6300" dirty="0" smtClean="0"/>
              <a:t> </a:t>
            </a:r>
            <a:r>
              <a:rPr lang="ru-RU" sz="6300" dirty="0"/>
              <a:t>подрос, стал творить добрые дела и назывался теперь </a:t>
            </a:r>
            <a:r>
              <a:rPr lang="ru-RU" sz="6300" b="1" dirty="0" err="1" smtClean="0"/>
              <a:t>Тво­рительным</a:t>
            </a:r>
            <a:r>
              <a:rPr lang="ru-RU" sz="6300" dirty="0" err="1" smtClean="0"/>
              <a:t>.Он</a:t>
            </a:r>
            <a:r>
              <a:rPr lang="ru-RU" sz="6300" dirty="0" smtClean="0"/>
              <a:t> </a:t>
            </a:r>
            <a:r>
              <a:rPr lang="ru-RU" sz="6300" dirty="0"/>
              <a:t>всем предлагал свою помощь, о нём заговорили и назвали </a:t>
            </a:r>
            <a:r>
              <a:rPr lang="ru-RU" sz="6300" b="1" dirty="0"/>
              <a:t>Пред­ложным</a:t>
            </a:r>
            <a:r>
              <a:rPr lang="ru-RU" sz="6300" dirty="0"/>
              <a:t>.</a:t>
            </a:r>
          </a:p>
          <a:p>
            <a:pPr marL="0" indent="0" algn="just">
              <a:buNone/>
            </a:pPr>
            <a:r>
              <a:rPr lang="ru-RU" sz="6300" dirty="0"/>
              <a:t>Но когда хотели о нём рассказать, вспоминали все его имена - падежи:</a:t>
            </a:r>
          </a:p>
          <a:p>
            <a:pPr marL="0" indent="0" algn="ctr">
              <a:buNone/>
            </a:pPr>
            <a:r>
              <a:rPr lang="ru-RU" sz="6300" b="1" dirty="0"/>
              <a:t>Именительный,</a:t>
            </a:r>
          </a:p>
          <a:p>
            <a:pPr marL="0" indent="0" algn="ctr">
              <a:buNone/>
            </a:pPr>
            <a:r>
              <a:rPr lang="ru-RU" sz="6300" b="1" dirty="0"/>
              <a:t>Родительный,</a:t>
            </a:r>
          </a:p>
          <a:p>
            <a:pPr marL="0" indent="0" algn="ctr">
              <a:buNone/>
            </a:pPr>
            <a:r>
              <a:rPr lang="ru-RU" sz="6300" b="1" dirty="0"/>
              <a:t>Дательный,</a:t>
            </a:r>
          </a:p>
          <a:p>
            <a:pPr marL="0" indent="0" algn="ctr">
              <a:buNone/>
            </a:pPr>
            <a:r>
              <a:rPr lang="ru-RU" sz="6300" b="1" dirty="0"/>
              <a:t>Винительный,</a:t>
            </a:r>
          </a:p>
          <a:p>
            <a:pPr marL="0" indent="0" algn="ctr">
              <a:buNone/>
            </a:pPr>
            <a:r>
              <a:rPr lang="ru-RU" sz="6300" b="1" dirty="0"/>
              <a:t>Творительный,</a:t>
            </a:r>
          </a:p>
          <a:p>
            <a:pPr marL="0" indent="0" algn="ctr">
              <a:buNone/>
            </a:pPr>
            <a:r>
              <a:rPr lang="ru-RU" sz="6300" b="1" dirty="0"/>
              <a:t>Предложный.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1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8847"/>
            <a:ext cx="9138696" cy="6840305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60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определения падежа существительного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500313"/>
          <a:ext cx="8401050" cy="362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2500306"/>
            <a:ext cx="7072362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Найти главное слово</a:t>
            </a:r>
            <a:endParaRPr lang="ru-RU" sz="20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643314"/>
            <a:ext cx="7072362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Задать от него вопрос</a:t>
            </a:r>
            <a:endParaRPr lang="ru-RU" sz="20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786322"/>
            <a:ext cx="7072362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 вопросу (или по предлогу) определить падеж</a:t>
            </a:r>
            <a:r>
              <a:rPr lang="ru-RU" sz="3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sz="3800" dirty="0">
              <a:solidFill>
                <a:srgbClr val="000000"/>
              </a:solidFill>
              <a:effectLst/>
              <a:latin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8847"/>
            <a:ext cx="9138696" cy="6840305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659896"/>
              </p:ext>
            </p:extLst>
          </p:nvPr>
        </p:nvGraphicFramePr>
        <p:xfrm>
          <a:off x="215624" y="476672"/>
          <a:ext cx="8712752" cy="55912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3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п.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3200" u="sng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Дело</a:t>
                      </a:r>
                      <a:r>
                        <a:rPr kumimoji="0" lang="ru-RU" sz="3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словом не заменишь.</a:t>
                      </a:r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Р. п.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 </a:t>
                      </a:r>
                      <a:r>
                        <a:rPr kumimoji="0" lang="ru-RU" sz="32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труда</a:t>
                      </a:r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выловишь и рыбку из пруда.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Д. п.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радуемся </a:t>
                      </a:r>
                      <a:r>
                        <a:rPr kumimoji="0" lang="ru-RU" sz="32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победе</a:t>
                      </a:r>
                      <a:r>
                        <a:rPr kumimoji="0" lang="ru-RU" sz="32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спортсменов.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В. п.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на дереве вижу </a:t>
                      </a:r>
                      <a:r>
                        <a:rPr kumimoji="0" lang="ru-RU" sz="32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дятла</a:t>
                      </a:r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Т. п.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Славен человек не </a:t>
                      </a:r>
                      <a:r>
                        <a:rPr kumimoji="0" lang="ru-RU" sz="32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словами</a:t>
                      </a:r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 делами.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П. п.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Есть много пословиц о </a:t>
                      </a:r>
                      <a:r>
                        <a:rPr kumimoji="0" lang="ru-RU" sz="32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труде.</a:t>
                      </a:r>
                      <a:r>
                        <a:rPr kumimoji="0" lang="ru-RU" sz="32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310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Unicode MS</vt:lpstr>
      <vt:lpstr>Calibri</vt:lpstr>
      <vt:lpstr>Constantia</vt:lpstr>
      <vt:lpstr>Times New Roman</vt:lpstr>
      <vt:lpstr>Wingdings 2</vt:lpstr>
      <vt:lpstr>Поток</vt:lpstr>
      <vt:lpstr>6 февраля Классная работа</vt:lpstr>
      <vt:lpstr>Презентация PowerPoint</vt:lpstr>
      <vt:lpstr>Презентация PowerPoint</vt:lpstr>
      <vt:lpstr>Тема урока</vt:lpstr>
      <vt:lpstr>Цель урока</vt:lpstr>
      <vt:lpstr>Упр. 64, с. 36. </vt:lpstr>
      <vt:lpstr>Презентация PowerPoint</vt:lpstr>
      <vt:lpstr>Алгоритм определения падежа существительного</vt:lpstr>
      <vt:lpstr>Презентация PowerPoint</vt:lpstr>
      <vt:lpstr>       Спасибо  за урок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Юлия Романовская</cp:lastModifiedBy>
  <cp:revision>35</cp:revision>
  <dcterms:created xsi:type="dcterms:W3CDTF">2014-02-10T20:15:06Z</dcterms:created>
  <dcterms:modified xsi:type="dcterms:W3CDTF">2024-02-24T17:13:32Z</dcterms:modified>
</cp:coreProperties>
</file>